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9" r:id="rId2"/>
    <p:sldId id="261" r:id="rId3"/>
    <p:sldId id="262" r:id="rId4"/>
    <p:sldId id="275" r:id="rId5"/>
    <p:sldId id="263" r:id="rId6"/>
    <p:sldId id="276" r:id="rId7"/>
    <p:sldId id="274" r:id="rId8"/>
    <p:sldId id="277" r:id="rId9"/>
    <p:sldId id="267" r:id="rId10"/>
    <p:sldId id="268" r:id="rId11"/>
    <p:sldId id="272" r:id="rId12"/>
    <p:sldId id="269" r:id="rId13"/>
    <p:sldId id="278" r:id="rId14"/>
    <p:sldId id="273" r:id="rId15"/>
  </p:sldIdLst>
  <p:sldSz cx="9906000" cy="6858000" type="A4"/>
  <p:notesSz cx="6858000" cy="9144000"/>
  <p:defaultTextStyle>
    <a:defPPr>
      <a:defRPr lang="es-E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ción sin título" id="{36FCF731-BE8A-3C47-8CB9-2A900DC70925}">
          <p14:sldIdLst>
            <p14:sldId id="259"/>
            <p14:sldId id="261"/>
            <p14:sldId id="262"/>
            <p14:sldId id="275"/>
            <p14:sldId id="263"/>
            <p14:sldId id="276"/>
            <p14:sldId id="274"/>
            <p14:sldId id="277"/>
            <p14:sldId id="267"/>
            <p14:sldId id="268"/>
            <p14:sldId id="272"/>
            <p14:sldId id="269"/>
            <p14:sldId id="278"/>
            <p14:sldId id="273"/>
          </p14:sldIdLst>
        </p14:section>
        <p14:section name="Sección sin título" id="{E25FD961-2B65-4E46-8E87-8C2125EAD76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55" autoAdjust="0"/>
    <p:restoredTop sz="86549" autoAdjust="0"/>
  </p:normalViewPr>
  <p:slideViewPr>
    <p:cSldViewPr snapToGrid="0" snapToObjects="1">
      <p:cViewPr>
        <p:scale>
          <a:sx n="110" d="100"/>
          <a:sy n="110" d="100"/>
        </p:scale>
        <p:origin x="1632" y="80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AR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68DDCB-B9A8-E548-8A1C-BDE60239AA29}" type="datetimeFigureOut">
              <a:rPr lang="es-AR" smtClean="0"/>
              <a:t>7/2/22</a:t>
            </a:fld>
            <a:endParaRPr lang="es-AR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AR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MX"/>
              <a:t>Haga clic para modificar los estilos de texto del patrón</a:t>
            </a:r>
          </a:p>
          <a:p>
            <a:pPr lvl="1"/>
            <a:r>
              <a:rPr lang="es-MX"/>
              <a:t>Segundo nivel</a:t>
            </a:r>
          </a:p>
          <a:p>
            <a:pPr lvl="2"/>
            <a:r>
              <a:rPr lang="es-MX"/>
              <a:t>Tercer nivel</a:t>
            </a:r>
          </a:p>
          <a:p>
            <a:pPr lvl="3"/>
            <a:r>
              <a:rPr lang="es-MX"/>
              <a:t>Cuarto nivel</a:t>
            </a:r>
          </a:p>
          <a:p>
            <a:pPr lvl="4"/>
            <a:r>
              <a:rPr lang="es-MX"/>
              <a:t>Quinto nivel</a:t>
            </a:r>
            <a:endParaRPr lang="es-AR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AR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D5A553-D42D-DC43-AB14-77B7701028D2}" type="slidenum">
              <a:rPr lang="es-AR" smtClean="0"/>
              <a:t>‹Nº›</a:t>
            </a:fld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2793521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742950" y="2130426"/>
            <a:ext cx="8420100" cy="1470025"/>
          </a:xfrm>
        </p:spPr>
        <p:txBody>
          <a:bodyPr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_tradnl"/>
              <a:t>Haga clic para modificar el estilo de subtítulo del patrón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3397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96840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82506" y="4406901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782506" y="2906713"/>
            <a:ext cx="84201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26156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495300" y="1600201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5035550" y="1600201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6688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87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87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5032111" y="1535113"/>
            <a:ext cx="437859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5032111" y="2174875"/>
            <a:ext cx="437859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82850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37695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46968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006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3872971" y="273051"/>
            <a:ext cx="5537729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495300" y="1435101"/>
            <a:ext cx="3259006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67560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941645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1941645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1941645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705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03104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7181850" y="274639"/>
            <a:ext cx="2228850" cy="5851525"/>
          </a:xfrm>
        </p:spPr>
        <p:txBody>
          <a:bodyPr vert="eaVert"/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495300" y="274639"/>
            <a:ext cx="6521450" cy="5851525"/>
          </a:xfrm>
        </p:spPr>
        <p:txBody>
          <a:bodyPr vert="eaVert"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97285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_tradnl"/>
              <a:t>Clic para editar título</a:t>
            </a:r>
            <a:endParaRPr lang="es-ES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495300" y="1600201"/>
            <a:ext cx="8915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s-ES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495300" y="6356351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B099F-1751-7A40-AC59-1B7F7C78F8AF}" type="datetimeFigureOut">
              <a:rPr lang="es-ES" smtClean="0"/>
              <a:t>7/2/22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3384550" y="6356351"/>
            <a:ext cx="3136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7099300" y="6356351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B94340-A909-DD46-A1D5-6C992FE0038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85617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2.mp4"/><Relationship Id="rId7" Type="http://schemas.openxmlformats.org/officeDocument/2006/relationships/image" Target="../media/image4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7.png"/><Relationship Id="rId4" Type="http://schemas.openxmlformats.org/officeDocument/2006/relationships/video" Target="../media/media2.mp4"/><Relationship Id="rId9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5.mp4"/><Relationship Id="rId7" Type="http://schemas.openxmlformats.org/officeDocument/2006/relationships/image" Target="../media/image12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1.png"/><Relationship Id="rId11" Type="http://schemas.openxmlformats.org/officeDocument/2006/relationships/image" Target="../media/image4.sv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3.png"/><Relationship Id="rId4" Type="http://schemas.openxmlformats.org/officeDocument/2006/relationships/video" Target="../media/media5.mp4"/><Relationship Id="rId9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7.mp4"/><Relationship Id="rId7" Type="http://schemas.openxmlformats.org/officeDocument/2006/relationships/image" Target="../media/image4.sv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3.png"/><Relationship Id="rId11" Type="http://schemas.openxmlformats.org/officeDocument/2006/relationships/image" Target="../media/image14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13.png"/><Relationship Id="rId4" Type="http://schemas.openxmlformats.org/officeDocument/2006/relationships/video" Target="../media/media7.mp4"/><Relationship Id="rId9" Type="http://schemas.openxmlformats.org/officeDocument/2006/relationships/image" Target="../media/image6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>
            <a:extLst>
              <a:ext uri="{FF2B5EF4-FFF2-40B4-BE49-F238E27FC236}">
                <a16:creationId xmlns:a16="http://schemas.microsoft.com/office/drawing/2014/main" id="{D6556466-9C33-744B-90BF-1F14C9AB3D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6490" y="4078705"/>
            <a:ext cx="6934200" cy="1752600"/>
          </a:xfrm>
        </p:spPr>
        <p:txBody>
          <a:bodyPr/>
          <a:lstStyle/>
          <a:p>
            <a:r>
              <a:rPr lang="es-AR" b="1" dirty="0"/>
              <a:t>Aplicación de Nuevas Reglas</a:t>
            </a:r>
          </a:p>
          <a:p>
            <a:endParaRPr lang="es-AR" b="1" dirty="0"/>
          </a:p>
          <a:p>
            <a:r>
              <a:rPr lang="es-AR" b="1" dirty="0"/>
              <a:t>2022</a:t>
            </a:r>
          </a:p>
        </p:txBody>
      </p:sp>
    </p:spTree>
    <p:extLst>
      <p:ext uri="{BB962C8B-B14F-4D97-AF65-F5344CB8AC3E}">
        <p14:creationId xmlns:p14="http://schemas.microsoft.com/office/powerpoint/2010/main" val="3854253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DBD2944-1423-B446-AE06-7AF22AE7E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" y="609601"/>
            <a:ext cx="8915400" cy="1143000"/>
          </a:xfrm>
        </p:spPr>
        <p:txBody>
          <a:bodyPr/>
          <a:lstStyle/>
          <a:p>
            <a:r>
              <a:rPr lang="es-AR" dirty="0"/>
              <a:t>50:22</a:t>
            </a:r>
          </a:p>
        </p:txBody>
      </p:sp>
      <p:sp>
        <p:nvSpPr>
          <p:cNvPr id="6" name="Marcador de contenido 2">
            <a:extLst>
              <a:ext uri="{FF2B5EF4-FFF2-40B4-BE49-F238E27FC236}">
                <a16:creationId xmlns:a16="http://schemas.microsoft.com/office/drawing/2014/main" id="{9586A357-324B-B549-802F-947F44071B63}"/>
              </a:ext>
            </a:extLst>
          </p:cNvPr>
          <p:cNvSpPr txBox="1">
            <a:spLocks/>
          </p:cNvSpPr>
          <p:nvPr/>
        </p:nvSpPr>
        <p:spPr>
          <a:xfrm>
            <a:off x="495300" y="1570893"/>
            <a:ext cx="9067800" cy="3177854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70000"/>
              </a:lnSpc>
              <a:buNone/>
            </a:pPr>
            <a:r>
              <a:rPr lang="es-AR" sz="6400" dirty="0"/>
              <a:t>Si el equipo en posesión patea la pelota desde su propia mitad </a:t>
            </a:r>
            <a:r>
              <a:rPr lang="es-AR" sz="6400" b="1" dirty="0"/>
              <a:t>indirectamente</a:t>
            </a:r>
            <a:r>
              <a:rPr lang="es-AR" sz="6400" dirty="0"/>
              <a:t> al </a:t>
            </a:r>
            <a:r>
              <a:rPr lang="es-AR" sz="6400" dirty="0" err="1"/>
              <a:t>touch</a:t>
            </a:r>
            <a:r>
              <a:rPr lang="es-AR" sz="6400" dirty="0"/>
              <a:t> dentro de los 22 de sus oponentes, lanzará la pelota al </a:t>
            </a:r>
            <a:r>
              <a:rPr lang="es-AR" sz="6400" dirty="0" err="1"/>
              <a:t>lineout</a:t>
            </a:r>
            <a:r>
              <a:rPr lang="es-AR" sz="6400" dirty="0"/>
              <a:t> resultante. Para que se pueda considerar la ley 50:22 la pelota no debe haber sido pasada o llevada a la mitad defensiva. La fase debe originarse dentro de la mitad defensiva.</a:t>
            </a:r>
          </a:p>
          <a:p>
            <a:pPr marL="0" indent="0" algn="ctr">
              <a:buNone/>
            </a:pPr>
            <a:endParaRPr lang="es-AR" sz="2400" dirty="0"/>
          </a:p>
          <a:p>
            <a:pPr marL="0" indent="0">
              <a:buNone/>
            </a:pPr>
            <a:br>
              <a:rPr lang="es-AR" sz="2400" dirty="0"/>
            </a:br>
            <a:endParaRPr lang="es-AR" sz="2400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EE395E6F-CEE2-7344-A7F8-1BBAE6CD3C5F}"/>
              </a:ext>
            </a:extLst>
          </p:cNvPr>
          <p:cNvSpPr txBox="1"/>
          <p:nvPr/>
        </p:nvSpPr>
        <p:spPr>
          <a:xfrm>
            <a:off x="495299" y="3548418"/>
            <a:ext cx="8915399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s-AR" sz="2400" b="1" dirty="0"/>
              <a:t>OBJETIVO</a:t>
            </a:r>
            <a:br>
              <a:rPr lang="es-AR" sz="2100" dirty="0"/>
            </a:br>
            <a:r>
              <a:rPr lang="es-AR" sz="2100" dirty="0"/>
              <a:t>Alentar al equipo defensivo a poner más jugadores atrás en su campo creando así más espacio para el ataque y reduciendo la velocidad de la línea defensiva.</a:t>
            </a:r>
          </a:p>
        </p:txBody>
      </p:sp>
    </p:spTree>
    <p:extLst>
      <p:ext uri="{BB962C8B-B14F-4D97-AF65-F5344CB8AC3E}">
        <p14:creationId xmlns:p14="http://schemas.microsoft.com/office/powerpoint/2010/main" val="1036874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áfico 11" descr="Badge Cross contorno">
            <a:extLst>
              <a:ext uri="{FF2B5EF4-FFF2-40B4-BE49-F238E27FC236}">
                <a16:creationId xmlns:a16="http://schemas.microsoft.com/office/drawing/2014/main" id="{A2FBF047-B92F-2941-85AC-3E800CDF35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62137" y="1422716"/>
            <a:ext cx="1111866" cy="1111866"/>
          </a:xfrm>
          <a:prstGeom prst="rect">
            <a:avLst/>
          </a:prstGeom>
        </p:spPr>
      </p:pic>
      <p:pic>
        <p:nvPicPr>
          <p:cNvPr id="13" name="Gráfico 12" descr="Badge Tick1 contorno">
            <a:extLst>
              <a:ext uri="{FF2B5EF4-FFF2-40B4-BE49-F238E27FC236}">
                <a16:creationId xmlns:a16="http://schemas.microsoft.com/office/drawing/2014/main" id="{820FEAA7-30F4-B547-9192-A24E12EC6FA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229462" y="1449768"/>
            <a:ext cx="1111867" cy="1111867"/>
          </a:xfrm>
          <a:prstGeom prst="rect">
            <a:avLst/>
          </a:prstGeom>
        </p:spPr>
      </p:pic>
      <p:pic>
        <p:nvPicPr>
          <p:cNvPr id="16" name="5022 2">
            <a:hlinkClick r:id="" action="ppaction://media"/>
            <a:extLst>
              <a:ext uri="{FF2B5EF4-FFF2-40B4-BE49-F238E27FC236}">
                <a16:creationId xmlns:a16="http://schemas.microsoft.com/office/drawing/2014/main" id="{E644E155-1CB0-054E-9E95-3374A1527B0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44850" y="2561636"/>
            <a:ext cx="4083626" cy="2297039"/>
          </a:xfrm>
          <a:prstGeom prst="rect">
            <a:avLst/>
          </a:prstGeom>
        </p:spPr>
      </p:pic>
      <p:pic>
        <p:nvPicPr>
          <p:cNvPr id="17" name="5022 1">
            <a:hlinkClick r:id="" action="ppaction://media"/>
            <a:extLst>
              <a:ext uri="{FF2B5EF4-FFF2-40B4-BE49-F238E27FC236}">
                <a16:creationId xmlns:a16="http://schemas.microsoft.com/office/drawing/2014/main" id="{42004101-B470-D949-AD12-07BBFDDC03F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177525" y="2561636"/>
            <a:ext cx="4083625" cy="229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84762"/>
      </p:ext>
    </p:extLst>
  </p:cSld>
  <p:clrMapOvr>
    <a:masterClrMapping/>
  </p:clrMapOvr>
  <p:timing>
    <p:tnLst>
      <p:par>
        <p:cTn id="1" dur="indefinite" restart="never" nodeType="tmRoot">
          <p:childTnLst>
            <p:video fullScrn="1">
              <p:cMediaNode vol="80000" mute="1">
                <p:cTn id="2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video fullScrn="1">
              <p:cMediaNode vol="80000" mute="1">
                <p:cTn id="3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12">
            <a:extLst>
              <a:ext uri="{FF2B5EF4-FFF2-40B4-BE49-F238E27FC236}">
                <a16:creationId xmlns:a16="http://schemas.microsoft.com/office/drawing/2014/main" id="{860F4DBE-EF10-DD47-9983-7D2CE963B39F}"/>
              </a:ext>
            </a:extLst>
          </p:cNvPr>
          <p:cNvSpPr txBox="1"/>
          <p:nvPr/>
        </p:nvSpPr>
        <p:spPr>
          <a:xfrm>
            <a:off x="-57799" y="794161"/>
            <a:ext cx="10021598" cy="60638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endParaRPr lang="en-US" sz="1100" b="1" i="0" dirty="0">
              <a:effectLst/>
            </a:endParaRPr>
          </a:p>
          <a:p>
            <a:pPr algn="l">
              <a:lnSpc>
                <a:spcPct val="150000"/>
              </a:lnSpc>
            </a:pPr>
            <a:endParaRPr lang="en-US" sz="1100" b="1" i="0" dirty="0">
              <a:effectLst/>
            </a:endParaRP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/>
              <a:t>La regla es</a:t>
            </a:r>
            <a:r>
              <a:rPr lang="en-US" sz="1600" b="0" i="0" dirty="0">
                <a:effectLst/>
              </a:rPr>
              <a:t> 50:22 o también se debe aplicar 22:50? </a:t>
            </a:r>
            <a:r>
              <a:rPr lang="en-US" sz="1600" b="1" i="0" dirty="0">
                <a:solidFill>
                  <a:srgbClr val="00B050"/>
                </a:solidFill>
                <a:effectLst/>
              </a:rPr>
              <a:t>Solamente 50:22</a:t>
            </a:r>
            <a:endParaRPr lang="en-US" sz="1600" b="1" dirty="0">
              <a:solidFill>
                <a:srgbClr val="00B050"/>
              </a:solidFill>
            </a:endParaRP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/>
              <a:t>Debe haber una fase de juego antes de intentar una patada 50:22? </a:t>
            </a:r>
            <a:r>
              <a:rPr lang="en-US" sz="1600" b="1" dirty="0">
                <a:solidFill>
                  <a:srgbClr val="00B050"/>
                </a:solidFill>
              </a:rPr>
              <a:t>No. Una vez que se obtiene </a:t>
            </a:r>
            <a:r>
              <a:rPr lang="en-US" sz="1600" b="1" dirty="0" err="1">
                <a:solidFill>
                  <a:srgbClr val="00B050"/>
                </a:solidFill>
              </a:rPr>
              <a:t>posesión</a:t>
            </a:r>
            <a:r>
              <a:rPr lang="en-US" sz="1600" b="1" dirty="0">
                <a:solidFill>
                  <a:srgbClr val="00B050"/>
                </a:solidFill>
              </a:rPr>
              <a:t> dentro de la </a:t>
            </a:r>
            <a:r>
              <a:rPr lang="en-US" sz="1600" b="1" dirty="0" err="1">
                <a:solidFill>
                  <a:srgbClr val="00B050"/>
                </a:solidFill>
              </a:rPr>
              <a:t>propia</a:t>
            </a:r>
            <a:r>
              <a:rPr lang="en-US" sz="1600" b="1" dirty="0">
                <a:solidFill>
                  <a:srgbClr val="00B050"/>
                </a:solidFill>
              </a:rPr>
              <a:t> </a:t>
            </a:r>
            <a:r>
              <a:rPr lang="en-US" sz="1600" b="1" dirty="0" err="1">
                <a:solidFill>
                  <a:srgbClr val="00B050"/>
                </a:solidFill>
              </a:rPr>
              <a:t>mitad</a:t>
            </a:r>
            <a:r>
              <a:rPr lang="en-US" sz="1600" b="1" dirty="0">
                <a:solidFill>
                  <a:srgbClr val="00B050"/>
                </a:solidFill>
              </a:rPr>
              <a:t> de la cancha, el </a:t>
            </a:r>
            <a:r>
              <a:rPr lang="en-US" sz="1600" b="1" dirty="0" err="1">
                <a:solidFill>
                  <a:srgbClr val="00B050"/>
                </a:solidFill>
              </a:rPr>
              <a:t>equipo</a:t>
            </a:r>
            <a:r>
              <a:rPr lang="en-US" sz="1600" b="1" dirty="0">
                <a:solidFill>
                  <a:srgbClr val="00B050"/>
                </a:solidFill>
              </a:rPr>
              <a:t> </a:t>
            </a:r>
            <a:r>
              <a:rPr lang="en-US" sz="1600" b="1" dirty="0" err="1">
                <a:solidFill>
                  <a:srgbClr val="00B050"/>
                </a:solidFill>
              </a:rPr>
              <a:t>puede</a:t>
            </a:r>
            <a:r>
              <a:rPr lang="en-US" sz="1600" b="1" dirty="0">
                <a:solidFill>
                  <a:srgbClr val="00B050"/>
                </a:solidFill>
              </a:rPr>
              <a:t> </a:t>
            </a:r>
            <a:r>
              <a:rPr lang="en-US" sz="1600" b="1" dirty="0" err="1">
                <a:solidFill>
                  <a:srgbClr val="00B050"/>
                </a:solidFill>
              </a:rPr>
              <a:t>intentar</a:t>
            </a:r>
            <a:r>
              <a:rPr lang="en-US" sz="1600" b="1" dirty="0">
                <a:solidFill>
                  <a:srgbClr val="00B050"/>
                </a:solidFill>
              </a:rPr>
              <a:t> una </a:t>
            </a:r>
            <a:r>
              <a:rPr lang="en-US" sz="1600" b="1" dirty="0" err="1">
                <a:solidFill>
                  <a:srgbClr val="00B050"/>
                </a:solidFill>
              </a:rPr>
              <a:t>patada</a:t>
            </a:r>
            <a:r>
              <a:rPr lang="en-US" sz="1600" b="1" dirty="0">
                <a:solidFill>
                  <a:srgbClr val="00B050"/>
                </a:solidFill>
              </a:rPr>
              <a:t> 50:22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 err="1"/>
              <a:t>Qué</a:t>
            </a:r>
            <a:r>
              <a:rPr lang="en-US" sz="1600" dirty="0"/>
              <a:t> </a:t>
            </a:r>
            <a:r>
              <a:rPr lang="en-US" sz="1600" dirty="0" err="1"/>
              <a:t>pasa</a:t>
            </a:r>
            <a:r>
              <a:rPr lang="en-US" sz="1600" dirty="0"/>
              <a:t> </a:t>
            </a:r>
            <a:r>
              <a:rPr lang="en-US" sz="1600" dirty="0" err="1"/>
              <a:t>si</a:t>
            </a:r>
            <a:r>
              <a:rPr lang="en-US" sz="1600" dirty="0"/>
              <a:t> un </a:t>
            </a:r>
            <a:r>
              <a:rPr lang="en-US" sz="1600" dirty="0" err="1"/>
              <a:t>equipo</a:t>
            </a:r>
            <a:r>
              <a:rPr lang="en-US" sz="1600" dirty="0"/>
              <a:t> </a:t>
            </a:r>
            <a:r>
              <a:rPr lang="en-US" sz="1600" dirty="0" err="1"/>
              <a:t>lleva</a:t>
            </a:r>
            <a:r>
              <a:rPr lang="en-US" sz="1600" dirty="0"/>
              <a:t> o </a:t>
            </a:r>
            <a:r>
              <a:rPr lang="en-US" sz="1600" dirty="0" err="1"/>
              <a:t>pasa</a:t>
            </a:r>
            <a:r>
              <a:rPr lang="en-US" sz="1600" dirty="0"/>
              <a:t> la pelota </a:t>
            </a:r>
            <a:r>
              <a:rPr lang="en-US" sz="1600" dirty="0" err="1"/>
              <a:t>hacia</a:t>
            </a:r>
            <a:r>
              <a:rPr lang="en-US" sz="1600" dirty="0"/>
              <a:t> </a:t>
            </a:r>
            <a:r>
              <a:rPr lang="en-US" sz="1600" dirty="0" err="1"/>
              <a:t>su</a:t>
            </a:r>
            <a:r>
              <a:rPr lang="en-US" sz="1600" dirty="0"/>
              <a:t> </a:t>
            </a:r>
            <a:r>
              <a:rPr lang="en-US" sz="1600" dirty="0" err="1"/>
              <a:t>propia</a:t>
            </a:r>
            <a:r>
              <a:rPr lang="en-US" sz="1600" dirty="0"/>
              <a:t> </a:t>
            </a:r>
            <a:r>
              <a:rPr lang="en-US" sz="1600" dirty="0" err="1"/>
              <a:t>mitad</a:t>
            </a:r>
            <a:r>
              <a:rPr lang="en-US" sz="1600" dirty="0"/>
              <a:t> de la cancha?</a:t>
            </a:r>
            <a:r>
              <a:rPr lang="en-US" sz="1600" dirty="0">
                <a:solidFill>
                  <a:srgbClr val="FF0000"/>
                </a:solidFill>
              </a:rPr>
              <a:t> </a:t>
            </a:r>
            <a:r>
              <a:rPr lang="en-US" sz="1600" b="1" dirty="0" err="1">
                <a:solidFill>
                  <a:srgbClr val="00B050"/>
                </a:solidFill>
              </a:rPr>
              <a:t>Cuando</a:t>
            </a:r>
            <a:r>
              <a:rPr lang="en-US" sz="1600" b="1" dirty="0">
                <a:solidFill>
                  <a:srgbClr val="00B050"/>
                </a:solidFill>
              </a:rPr>
              <a:t> </a:t>
            </a:r>
            <a:r>
              <a:rPr lang="en-US" sz="1600" b="1" dirty="0" err="1">
                <a:solidFill>
                  <a:srgbClr val="00B050"/>
                </a:solidFill>
              </a:rPr>
              <a:t>esto</a:t>
            </a:r>
            <a:r>
              <a:rPr lang="en-US" sz="1600" b="1" dirty="0">
                <a:solidFill>
                  <a:srgbClr val="00B050"/>
                </a:solidFill>
              </a:rPr>
              <a:t> </a:t>
            </a:r>
            <a:r>
              <a:rPr lang="en-US" sz="1600" b="1" dirty="0" err="1">
                <a:solidFill>
                  <a:srgbClr val="00B050"/>
                </a:solidFill>
              </a:rPr>
              <a:t>ocurre</a:t>
            </a:r>
            <a:r>
              <a:rPr lang="en-US" sz="1600" b="1" dirty="0">
                <a:solidFill>
                  <a:srgbClr val="00B050"/>
                </a:solidFill>
              </a:rPr>
              <a:t>, debe </a:t>
            </a:r>
            <a:r>
              <a:rPr lang="en-US" sz="1600" b="1" dirty="0" err="1">
                <a:solidFill>
                  <a:srgbClr val="00B050"/>
                </a:solidFill>
              </a:rPr>
              <a:t>haber</a:t>
            </a:r>
            <a:r>
              <a:rPr lang="en-US" sz="1600" b="1" dirty="0">
                <a:solidFill>
                  <a:srgbClr val="00B050"/>
                </a:solidFill>
              </a:rPr>
              <a:t> una </a:t>
            </a:r>
            <a:r>
              <a:rPr lang="en-US" sz="1600" b="1" dirty="0" err="1">
                <a:solidFill>
                  <a:srgbClr val="00B050"/>
                </a:solidFill>
              </a:rPr>
              <a:t>fase</a:t>
            </a:r>
            <a:r>
              <a:rPr lang="en-US" sz="1600" b="1" dirty="0">
                <a:solidFill>
                  <a:srgbClr val="00B050"/>
                </a:solidFill>
              </a:rPr>
              <a:t> de </a:t>
            </a:r>
            <a:r>
              <a:rPr lang="en-US" sz="1600" b="1" dirty="0" err="1">
                <a:solidFill>
                  <a:srgbClr val="00B050"/>
                </a:solidFill>
              </a:rPr>
              <a:t>juego</a:t>
            </a:r>
            <a:r>
              <a:rPr lang="en-US" sz="1600" b="1" dirty="0">
                <a:solidFill>
                  <a:srgbClr val="00B050"/>
                </a:solidFill>
              </a:rPr>
              <a:t> (tackle, ruck, maul) o que un </a:t>
            </a:r>
            <a:r>
              <a:rPr lang="en-US" sz="1600" b="1" dirty="0" err="1">
                <a:solidFill>
                  <a:srgbClr val="00B050"/>
                </a:solidFill>
              </a:rPr>
              <a:t>oponente</a:t>
            </a:r>
            <a:r>
              <a:rPr lang="en-US" sz="1600" b="1" dirty="0">
                <a:solidFill>
                  <a:srgbClr val="00B050"/>
                </a:solidFill>
              </a:rPr>
              <a:t> toque la pelota antes de </a:t>
            </a:r>
            <a:r>
              <a:rPr lang="en-US" sz="1600" b="1" dirty="0" err="1">
                <a:solidFill>
                  <a:srgbClr val="00B050"/>
                </a:solidFill>
              </a:rPr>
              <a:t>intentar</a:t>
            </a:r>
            <a:r>
              <a:rPr lang="en-US" sz="1600" b="1" dirty="0">
                <a:solidFill>
                  <a:srgbClr val="00B050"/>
                </a:solidFill>
              </a:rPr>
              <a:t> una </a:t>
            </a:r>
            <a:r>
              <a:rPr lang="en-US" sz="1600" b="1" dirty="0" err="1">
                <a:solidFill>
                  <a:srgbClr val="00B050"/>
                </a:solidFill>
              </a:rPr>
              <a:t>patada</a:t>
            </a:r>
            <a:r>
              <a:rPr lang="en-US" sz="1600" b="1" dirty="0">
                <a:solidFill>
                  <a:srgbClr val="00B050"/>
                </a:solidFill>
              </a:rPr>
              <a:t> 50:22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/>
              <a:t>Se </a:t>
            </a:r>
            <a:r>
              <a:rPr lang="en-US" sz="1600" dirty="0" err="1"/>
              <a:t>puede</a:t>
            </a:r>
            <a:r>
              <a:rPr lang="en-US" sz="1600" dirty="0"/>
              <a:t> </a:t>
            </a:r>
            <a:r>
              <a:rPr lang="en-US" sz="1600" dirty="0" err="1"/>
              <a:t>intentar</a:t>
            </a:r>
            <a:r>
              <a:rPr lang="en-US" sz="1600" dirty="0"/>
              <a:t> un </a:t>
            </a:r>
            <a:r>
              <a:rPr lang="en-US" sz="1600" dirty="0" err="1"/>
              <a:t>patada</a:t>
            </a:r>
            <a:r>
              <a:rPr lang="en-US" sz="1600" dirty="0"/>
              <a:t> 50:22 </a:t>
            </a:r>
            <a:r>
              <a:rPr lang="en-US" sz="1600" dirty="0" err="1"/>
              <a:t>directo</a:t>
            </a:r>
            <a:r>
              <a:rPr lang="en-US" sz="1600" dirty="0"/>
              <a:t> </a:t>
            </a:r>
            <a:r>
              <a:rPr lang="en-US" sz="1600" dirty="0" err="1"/>
              <a:t>desde</a:t>
            </a:r>
            <a:r>
              <a:rPr lang="en-US" sz="1600" dirty="0"/>
              <a:t> un FK o PK?</a:t>
            </a:r>
            <a:r>
              <a:rPr lang="en-US" sz="1600" dirty="0">
                <a:solidFill>
                  <a:srgbClr val="FF0000"/>
                </a:solidFill>
              </a:rPr>
              <a:t> </a:t>
            </a:r>
            <a:r>
              <a:rPr lang="en-US" sz="1600" b="1" dirty="0">
                <a:solidFill>
                  <a:srgbClr val="00B050"/>
                </a:solidFill>
              </a:rPr>
              <a:t>Si. No hay </a:t>
            </a:r>
            <a:r>
              <a:rPr lang="en-US" sz="1600" b="1" dirty="0" err="1">
                <a:solidFill>
                  <a:srgbClr val="00B050"/>
                </a:solidFill>
              </a:rPr>
              <a:t>necesidad</a:t>
            </a:r>
            <a:r>
              <a:rPr lang="en-US" sz="1600" b="1" dirty="0">
                <a:solidFill>
                  <a:srgbClr val="00B050"/>
                </a:solidFill>
              </a:rPr>
              <a:t> que sea </a:t>
            </a:r>
            <a:r>
              <a:rPr lang="en-US" sz="1600" b="1" dirty="0" err="1">
                <a:solidFill>
                  <a:srgbClr val="00B050"/>
                </a:solidFill>
              </a:rPr>
              <a:t>jugada</a:t>
            </a:r>
            <a:r>
              <a:rPr lang="en-US" sz="1600" b="1" dirty="0">
                <a:solidFill>
                  <a:srgbClr val="00B050"/>
                </a:solidFill>
              </a:rPr>
              <a:t> </a:t>
            </a:r>
            <a:r>
              <a:rPr lang="en-US" sz="1600" b="1" dirty="0" err="1">
                <a:solidFill>
                  <a:srgbClr val="00B050"/>
                </a:solidFill>
              </a:rPr>
              <a:t>previamente</a:t>
            </a:r>
            <a:r>
              <a:rPr lang="en-US" sz="1600" b="1" dirty="0">
                <a:solidFill>
                  <a:srgbClr val="00B050"/>
                </a:solidFill>
              </a:rPr>
              <a:t>. </a:t>
            </a:r>
            <a:r>
              <a:rPr lang="en-US" sz="1600" b="1" dirty="0" err="1">
                <a:solidFill>
                  <a:srgbClr val="00B050"/>
                </a:solidFill>
              </a:rPr>
              <a:t>Desde</a:t>
            </a:r>
            <a:r>
              <a:rPr lang="en-US" sz="1600" b="1" dirty="0">
                <a:solidFill>
                  <a:srgbClr val="00B050"/>
                </a:solidFill>
              </a:rPr>
              <a:t> un FK la </a:t>
            </a:r>
            <a:r>
              <a:rPr lang="en-US" sz="1600" b="1" dirty="0" err="1">
                <a:solidFill>
                  <a:srgbClr val="00B050"/>
                </a:solidFill>
              </a:rPr>
              <a:t>patada</a:t>
            </a:r>
            <a:r>
              <a:rPr lang="en-US" sz="1600" b="1" dirty="0">
                <a:solidFill>
                  <a:srgbClr val="00B050"/>
                </a:solidFill>
              </a:rPr>
              <a:t> debe ser </a:t>
            </a:r>
            <a:r>
              <a:rPr lang="en-US" sz="1600" b="1" dirty="0" err="1">
                <a:solidFill>
                  <a:srgbClr val="00B050"/>
                </a:solidFill>
              </a:rPr>
              <a:t>indirecta</a:t>
            </a:r>
            <a:r>
              <a:rPr lang="en-US" sz="1600" b="1" dirty="0">
                <a:solidFill>
                  <a:srgbClr val="00B050"/>
                </a:solidFill>
              </a:rPr>
              <a:t>.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/>
              <a:t>Se </a:t>
            </a:r>
            <a:r>
              <a:rPr lang="en-US" sz="1600" dirty="0" err="1"/>
              <a:t>puede</a:t>
            </a:r>
            <a:r>
              <a:rPr lang="en-US" sz="1600" dirty="0"/>
              <a:t> </a:t>
            </a:r>
            <a:r>
              <a:rPr lang="en-US" sz="1600" dirty="0" err="1"/>
              <a:t>intentar</a:t>
            </a:r>
            <a:r>
              <a:rPr lang="en-US" sz="1600" dirty="0"/>
              <a:t> un </a:t>
            </a:r>
            <a:r>
              <a:rPr lang="en-US" sz="1600" dirty="0" err="1"/>
              <a:t>patada</a:t>
            </a:r>
            <a:r>
              <a:rPr lang="en-US" sz="1600" dirty="0"/>
              <a:t> 50:22 </a:t>
            </a:r>
            <a:r>
              <a:rPr lang="en-US" sz="1600" dirty="0" err="1"/>
              <a:t>directo</a:t>
            </a:r>
            <a:r>
              <a:rPr lang="en-US" sz="1600" dirty="0"/>
              <a:t> </a:t>
            </a:r>
            <a:r>
              <a:rPr lang="en-US" sz="1600" dirty="0" err="1"/>
              <a:t>desde</a:t>
            </a:r>
            <a:r>
              <a:rPr lang="en-US" sz="1600" dirty="0"/>
              <a:t> un scrum o line? </a:t>
            </a:r>
            <a:r>
              <a:rPr lang="en-US" sz="1600" b="1" dirty="0">
                <a:solidFill>
                  <a:srgbClr val="00B050"/>
                </a:solidFill>
              </a:rPr>
              <a:t>Si.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/>
              <a:t>La pelota debe </a:t>
            </a:r>
            <a:r>
              <a:rPr lang="en-US" sz="1600" dirty="0" err="1"/>
              <a:t>picar</a:t>
            </a:r>
            <a:r>
              <a:rPr lang="en-US" sz="1600" dirty="0"/>
              <a:t> dentro de los 22m </a:t>
            </a:r>
            <a:r>
              <a:rPr lang="en-US" sz="1600" dirty="0" err="1"/>
              <a:t>contrarios</a:t>
            </a:r>
            <a:r>
              <a:rPr lang="en-US" sz="1600" dirty="0"/>
              <a:t>? </a:t>
            </a:r>
            <a:r>
              <a:rPr lang="en-US" sz="1600" b="1" dirty="0">
                <a:solidFill>
                  <a:srgbClr val="00B050"/>
                </a:solidFill>
              </a:rPr>
              <a:t>No. La pelota </a:t>
            </a:r>
            <a:r>
              <a:rPr lang="en-US" sz="1600" b="1" dirty="0" err="1">
                <a:solidFill>
                  <a:srgbClr val="00B050"/>
                </a:solidFill>
              </a:rPr>
              <a:t>puede</a:t>
            </a:r>
            <a:r>
              <a:rPr lang="en-US" sz="1600" b="1" dirty="0">
                <a:solidFill>
                  <a:srgbClr val="00B050"/>
                </a:solidFill>
              </a:rPr>
              <a:t> </a:t>
            </a:r>
            <a:r>
              <a:rPr lang="en-US" sz="1600" b="1" dirty="0" err="1">
                <a:solidFill>
                  <a:srgbClr val="00B050"/>
                </a:solidFill>
              </a:rPr>
              <a:t>picar</a:t>
            </a:r>
            <a:r>
              <a:rPr lang="en-US" sz="1600" b="1" dirty="0">
                <a:solidFill>
                  <a:srgbClr val="00B050"/>
                </a:solidFill>
              </a:rPr>
              <a:t> </a:t>
            </a:r>
            <a:r>
              <a:rPr lang="en-US" sz="1600" b="1" dirty="0" err="1">
                <a:solidFill>
                  <a:srgbClr val="00B050"/>
                </a:solidFill>
              </a:rPr>
              <a:t>fuera</a:t>
            </a:r>
            <a:r>
              <a:rPr lang="en-US" sz="1600" b="1" dirty="0">
                <a:solidFill>
                  <a:srgbClr val="00B050"/>
                </a:solidFill>
              </a:rPr>
              <a:t> de los 22m </a:t>
            </a:r>
            <a:r>
              <a:rPr lang="en-US" sz="1600" b="1" dirty="0" err="1">
                <a:solidFill>
                  <a:srgbClr val="00B050"/>
                </a:solidFill>
              </a:rPr>
              <a:t>contrarios</a:t>
            </a:r>
            <a:r>
              <a:rPr lang="en-US" sz="1600" b="1" dirty="0">
                <a:solidFill>
                  <a:srgbClr val="00B050"/>
                </a:solidFill>
              </a:rPr>
              <a:t> y </a:t>
            </a:r>
            <a:r>
              <a:rPr lang="en-US" sz="1600" b="1" dirty="0" err="1">
                <a:solidFill>
                  <a:srgbClr val="00B050"/>
                </a:solidFill>
              </a:rPr>
              <a:t>salir</a:t>
            </a:r>
            <a:r>
              <a:rPr lang="en-US" sz="1600" b="1" dirty="0">
                <a:solidFill>
                  <a:srgbClr val="00B050"/>
                </a:solidFill>
              </a:rPr>
              <a:t> al touch dentro de los 22 para que sea </a:t>
            </a:r>
            <a:r>
              <a:rPr lang="en-US" sz="1600" b="1" dirty="0" err="1">
                <a:solidFill>
                  <a:srgbClr val="00B050"/>
                </a:solidFill>
              </a:rPr>
              <a:t>exitoso</a:t>
            </a:r>
            <a:r>
              <a:rPr lang="en-US" sz="1600" b="1" dirty="0">
                <a:solidFill>
                  <a:srgbClr val="00B050"/>
                </a:solidFill>
              </a:rPr>
              <a:t>. 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/>
              <a:t>Se </a:t>
            </a:r>
            <a:r>
              <a:rPr lang="en-US" sz="1600" dirty="0" err="1"/>
              <a:t>puede</a:t>
            </a:r>
            <a:r>
              <a:rPr lang="en-US" sz="1600" dirty="0"/>
              <a:t> </a:t>
            </a:r>
            <a:r>
              <a:rPr lang="en-US" sz="1600" dirty="0" err="1"/>
              <a:t>hacer</a:t>
            </a:r>
            <a:r>
              <a:rPr lang="en-US" sz="1600" dirty="0"/>
              <a:t> un </a:t>
            </a:r>
            <a:r>
              <a:rPr lang="en-US" sz="1600" dirty="0" err="1"/>
              <a:t>tiro</a:t>
            </a:r>
            <a:r>
              <a:rPr lang="en-US" sz="1600" dirty="0"/>
              <a:t> </a:t>
            </a:r>
            <a:r>
              <a:rPr lang="en-US" sz="1600" dirty="0" err="1"/>
              <a:t>rápido</a:t>
            </a:r>
            <a:r>
              <a:rPr lang="en-US" sz="1600" dirty="0"/>
              <a:t> </a:t>
            </a:r>
            <a:r>
              <a:rPr lang="en-US" sz="1600" dirty="0" err="1"/>
              <a:t>después</a:t>
            </a:r>
            <a:r>
              <a:rPr lang="en-US" sz="1600" dirty="0"/>
              <a:t> de un </a:t>
            </a:r>
            <a:r>
              <a:rPr lang="en-US" sz="1600" dirty="0" err="1"/>
              <a:t>exitoso</a:t>
            </a:r>
            <a:r>
              <a:rPr lang="en-US" sz="1600" dirty="0"/>
              <a:t> 50:22? </a:t>
            </a:r>
            <a:r>
              <a:rPr lang="en-US" sz="1600" b="1" dirty="0">
                <a:solidFill>
                  <a:srgbClr val="00B050"/>
                </a:solidFill>
              </a:rPr>
              <a:t>Si</a:t>
            </a:r>
          </a:p>
          <a:p>
            <a:pPr marL="685800" lvl="1" indent="-228600">
              <a:lnSpc>
                <a:spcPct val="150000"/>
              </a:lnSpc>
              <a:buFont typeface="+mj-lt"/>
              <a:buAutoNum type="arabicPeriod"/>
            </a:pPr>
            <a:endParaRPr lang="en-US" sz="1600" b="0" i="0" dirty="0">
              <a:effectLst/>
            </a:endParaRPr>
          </a:p>
          <a:p>
            <a:pPr algn="l">
              <a:lnSpc>
                <a:spcPct val="150000"/>
              </a:lnSpc>
            </a:pPr>
            <a:endParaRPr lang="en-US" sz="3200" dirty="0">
              <a:solidFill>
                <a:schemeClr val="tx2"/>
              </a:solidFill>
            </a:endParaRPr>
          </a:p>
        </p:txBody>
      </p:sp>
      <p:sp>
        <p:nvSpPr>
          <p:cNvPr id="7" name="Title 4">
            <a:extLst>
              <a:ext uri="{FF2B5EF4-FFF2-40B4-BE49-F238E27FC236}">
                <a16:creationId xmlns:a16="http://schemas.microsoft.com/office/drawing/2014/main" id="{A15FF637-A8DF-8F4F-87BA-EF44FCB29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4" y="728029"/>
            <a:ext cx="11178382" cy="937659"/>
          </a:xfrm>
        </p:spPr>
        <p:txBody>
          <a:bodyPr>
            <a:noAutofit/>
          </a:bodyPr>
          <a:lstStyle/>
          <a:p>
            <a:pPr algn="l"/>
            <a:r>
              <a:rPr lang="en-US" sz="2400" b="1" dirty="0"/>
              <a:t>	50:22 PREGUNTAS FRECUENTES</a:t>
            </a:r>
            <a:br>
              <a:rPr lang="en-US" sz="2400" b="1" dirty="0"/>
            </a:br>
            <a:endParaRPr lang="en-IE" sz="2400" b="1" dirty="0"/>
          </a:p>
        </p:txBody>
      </p:sp>
    </p:spTree>
    <p:extLst>
      <p:ext uri="{BB962C8B-B14F-4D97-AF65-F5344CB8AC3E}">
        <p14:creationId xmlns:p14="http://schemas.microsoft.com/office/powerpoint/2010/main" val="2940418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>
            <a:extLst>
              <a:ext uri="{FF2B5EF4-FFF2-40B4-BE49-F238E27FC236}">
                <a16:creationId xmlns:a16="http://schemas.microsoft.com/office/drawing/2014/main" id="{F218678F-B010-7049-9CA4-77EB1AA24F9D}"/>
              </a:ext>
            </a:extLst>
          </p:cNvPr>
          <p:cNvSpPr txBox="1"/>
          <p:nvPr/>
        </p:nvSpPr>
        <p:spPr>
          <a:xfrm>
            <a:off x="2500181" y="873456"/>
            <a:ext cx="49056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sz="2800" b="1" err="1"/>
              <a:t>Drop-kick</a:t>
            </a:r>
            <a:r>
              <a:rPr lang="es-AR" sz="2800" b="1"/>
              <a:t> desde la línea de </a:t>
            </a:r>
            <a:r>
              <a:rPr lang="es-AR" sz="2800" b="1" err="1"/>
              <a:t>goal</a:t>
            </a:r>
            <a:endParaRPr lang="es-AR" sz="2800" b="1"/>
          </a:p>
          <a:p>
            <a:br>
              <a:rPr lang="es-AR"/>
            </a:br>
            <a:endParaRPr lang="es-AR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B985F434-30DB-A54E-95ED-104191E9869D}"/>
              </a:ext>
            </a:extLst>
          </p:cNvPr>
          <p:cNvSpPr txBox="1"/>
          <p:nvPr/>
        </p:nvSpPr>
        <p:spPr>
          <a:xfrm>
            <a:off x="563349" y="1582341"/>
            <a:ext cx="9291851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s-AR" sz="2400" dirty="0"/>
              <a:t>Si la pelota es retenida en el in-</a:t>
            </a:r>
            <a:r>
              <a:rPr lang="es-AR" sz="2400" dirty="0" err="1"/>
              <a:t>goal</a:t>
            </a:r>
            <a:r>
              <a:rPr lang="es-AR" sz="2400" dirty="0"/>
              <a:t>, hay un </a:t>
            </a:r>
            <a:r>
              <a:rPr lang="es-AR" sz="2400" dirty="0" err="1"/>
              <a:t>knock-on</a:t>
            </a:r>
            <a:r>
              <a:rPr lang="es-AR" sz="2400" dirty="0"/>
              <a:t> de un jugador atacante en el in-</a:t>
            </a:r>
            <a:r>
              <a:rPr lang="es-AR" sz="2400" dirty="0" err="1"/>
              <a:t>goal</a:t>
            </a:r>
            <a:r>
              <a:rPr lang="es-AR" sz="2400" dirty="0"/>
              <a:t> o un puntapié de ataque es apoyado por los defensores en su in-</a:t>
            </a:r>
            <a:r>
              <a:rPr lang="es-AR" sz="2400" dirty="0" err="1"/>
              <a:t>goal</a:t>
            </a:r>
            <a:r>
              <a:rPr lang="es-AR" sz="2400" dirty="0"/>
              <a:t>, el juego se reinicia con un </a:t>
            </a:r>
            <a:r>
              <a:rPr lang="es-AR" sz="2400" dirty="0" err="1"/>
              <a:t>drop-kick</a:t>
            </a:r>
            <a:r>
              <a:rPr lang="es-AR" sz="2400" dirty="0"/>
              <a:t> desde la línea de </a:t>
            </a:r>
            <a:r>
              <a:rPr lang="es-AR" sz="2400" dirty="0" err="1"/>
              <a:t>goal</a:t>
            </a:r>
            <a:r>
              <a:rPr lang="es-AR" sz="2400" dirty="0"/>
              <a:t> en cualquier lugar de la línea de </a:t>
            </a:r>
            <a:r>
              <a:rPr lang="es-AR" sz="2400" dirty="0" err="1"/>
              <a:t>goal</a:t>
            </a:r>
            <a:r>
              <a:rPr lang="es-AR" sz="2400" dirty="0"/>
              <a:t>.</a:t>
            </a:r>
          </a:p>
          <a:p>
            <a:pPr>
              <a:lnSpc>
                <a:spcPct val="150000"/>
              </a:lnSpc>
            </a:pPr>
            <a:br>
              <a:rPr lang="es-AR" sz="2400" dirty="0"/>
            </a:br>
            <a:endParaRPr lang="es-AR" sz="2400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74A35445-D5D2-5C4B-989D-DEF6F0EF7E33}"/>
              </a:ext>
            </a:extLst>
          </p:cNvPr>
          <p:cNvSpPr txBox="1"/>
          <p:nvPr/>
        </p:nvSpPr>
        <p:spPr>
          <a:xfrm>
            <a:off x="614147" y="4017622"/>
            <a:ext cx="9291851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s-AR" sz="2400" b="1" dirty="0"/>
              <a:t>OBJETIVO</a:t>
            </a:r>
            <a:endParaRPr lang="es-AR" sz="2400" dirty="0"/>
          </a:p>
          <a:p>
            <a:pPr algn="ctr">
              <a:lnSpc>
                <a:spcPct val="150000"/>
              </a:lnSpc>
            </a:pPr>
            <a:r>
              <a:rPr lang="es-AR" sz="2000" dirty="0"/>
              <a:t>Fomentar las variaciones en el juego de ataque cercano a la línea de </a:t>
            </a:r>
            <a:r>
              <a:rPr lang="es-AR" sz="2000" dirty="0" err="1"/>
              <a:t>goal</a:t>
            </a:r>
            <a:r>
              <a:rPr lang="es-AR" sz="2000" dirty="0"/>
              <a:t> y aumentar el tiempo de pelota en juego reemplazando un </a:t>
            </a:r>
            <a:r>
              <a:rPr lang="es-AR" sz="2000" dirty="0" err="1"/>
              <a:t>scrum</a:t>
            </a:r>
            <a:r>
              <a:rPr lang="es-AR" sz="2000" dirty="0"/>
              <a:t> por un puntapié que debe ser ejecutado sin demora. También se crea una oportunidad para el contraataque.</a:t>
            </a:r>
          </a:p>
          <a:p>
            <a:br>
              <a:rPr lang="es-AR" sz="2800" dirty="0"/>
            </a:br>
            <a:endParaRPr lang="es-AR" sz="2400" dirty="0"/>
          </a:p>
        </p:txBody>
      </p:sp>
    </p:spTree>
    <p:extLst>
      <p:ext uri="{BB962C8B-B14F-4D97-AF65-F5344CB8AC3E}">
        <p14:creationId xmlns:p14="http://schemas.microsoft.com/office/powerpoint/2010/main" val="1751598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>
            <a:extLst>
              <a:ext uri="{FF2B5EF4-FFF2-40B4-BE49-F238E27FC236}">
                <a16:creationId xmlns:a16="http://schemas.microsoft.com/office/drawing/2014/main" id="{5C128DCE-78E1-C046-8CC8-9D6EF5075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834" y="517358"/>
            <a:ext cx="9238332" cy="774925"/>
          </a:xfrm>
        </p:spPr>
        <p:txBody>
          <a:bodyPr>
            <a:noAutofit/>
          </a:bodyPr>
          <a:lstStyle/>
          <a:p>
            <a:pPr algn="l"/>
            <a:r>
              <a:rPr lang="en-US" sz="2400" b="1" dirty="0"/>
              <a:t>DROP DE INGOAL PREGUNTAS FRECUENTES</a:t>
            </a:r>
            <a:endParaRPr lang="en-IE" sz="2400" b="1" dirty="0"/>
          </a:p>
        </p:txBody>
      </p:sp>
      <p:sp>
        <p:nvSpPr>
          <p:cNvPr id="5" name="TextBox 12">
            <a:extLst>
              <a:ext uri="{FF2B5EF4-FFF2-40B4-BE49-F238E27FC236}">
                <a16:creationId xmlns:a16="http://schemas.microsoft.com/office/drawing/2014/main" id="{31F59C8F-15E9-A04E-B169-CF2FAAAD403E}"/>
              </a:ext>
            </a:extLst>
          </p:cNvPr>
          <p:cNvSpPr txBox="1"/>
          <p:nvPr/>
        </p:nvSpPr>
        <p:spPr>
          <a:xfrm>
            <a:off x="-469530" y="772483"/>
            <a:ext cx="10375530" cy="66479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US" sz="1600" b="0" i="0" dirty="0">
              <a:effectLst/>
              <a:latin typeface="webbelliscup"/>
            </a:endParaRPr>
          </a:p>
          <a:p>
            <a:pPr marL="685800" lvl="1" indent="-228600">
              <a:buFont typeface="+mj-lt"/>
              <a:buAutoNum type="arabicPeriod"/>
            </a:pPr>
            <a:r>
              <a:rPr lang="en-US" sz="1600" dirty="0">
                <a:latin typeface="webbelliscup"/>
              </a:rPr>
              <a:t>Se debe </a:t>
            </a:r>
            <a:r>
              <a:rPr lang="en-US" sz="1600" dirty="0" err="1">
                <a:latin typeface="webbelliscup"/>
              </a:rPr>
              <a:t>hacer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desde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abajo</a:t>
            </a:r>
            <a:r>
              <a:rPr lang="en-US" sz="1600" dirty="0">
                <a:latin typeface="webbelliscup"/>
              </a:rPr>
              <a:t> de los palos? 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No, 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puede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hacer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en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cualquier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lugar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a lo largo del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ingoal</a:t>
            </a:r>
            <a:endParaRPr lang="en-US" sz="1000" b="1" dirty="0">
              <a:solidFill>
                <a:srgbClr val="00B050"/>
              </a:solidFill>
              <a:latin typeface="webbelliscup"/>
            </a:endParaRPr>
          </a:p>
          <a:p>
            <a:pPr marL="685800" lvl="1" indent="-228600">
              <a:buFont typeface="+mj-lt"/>
              <a:buAutoNum type="arabicPeriod"/>
            </a:pPr>
            <a:r>
              <a:rPr lang="en-US" sz="1600" dirty="0" err="1">
                <a:latin typeface="webbelliscup"/>
              </a:rPr>
              <a:t>Cómo</a:t>
            </a:r>
            <a:r>
              <a:rPr lang="en-US" sz="1600" dirty="0">
                <a:latin typeface="webbelliscup"/>
              </a:rPr>
              <a:t> se </a:t>
            </a:r>
            <a:r>
              <a:rPr lang="en-US" sz="1600" dirty="0" err="1">
                <a:latin typeface="webbelliscup"/>
              </a:rPr>
              <a:t>hace</a:t>
            </a:r>
            <a:r>
              <a:rPr lang="en-US" sz="1600" dirty="0">
                <a:latin typeface="webbelliscup"/>
              </a:rPr>
              <a:t> la </a:t>
            </a:r>
            <a:r>
              <a:rPr lang="en-US" sz="1600" dirty="0" err="1">
                <a:latin typeface="webbelliscup"/>
              </a:rPr>
              <a:t>salida</a:t>
            </a:r>
            <a:r>
              <a:rPr lang="en-US" sz="1600" dirty="0">
                <a:latin typeface="webbelliscup"/>
              </a:rPr>
              <a:t>? 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salida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se debe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hacer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sobre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línea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del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ingoal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o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detrás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de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ella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y la pelota debe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alcanzar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,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como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mínimo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, 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línea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de 5 metros.</a:t>
            </a:r>
            <a:endParaRPr lang="en-US" sz="1000" b="1" dirty="0">
              <a:solidFill>
                <a:srgbClr val="00B050"/>
              </a:solidFill>
              <a:latin typeface="webbelliscup"/>
            </a:endParaRPr>
          </a:p>
          <a:p>
            <a:pPr marL="685800" lvl="1" indent="-228600">
              <a:buFont typeface="+mj-lt"/>
              <a:buAutoNum type="arabicPeriod"/>
            </a:pPr>
            <a:r>
              <a:rPr lang="en-US" sz="1600" dirty="0" err="1">
                <a:latin typeface="webbelliscup"/>
              </a:rPr>
              <a:t>Dónde</a:t>
            </a:r>
            <a:r>
              <a:rPr lang="en-US" sz="1600" dirty="0">
                <a:latin typeface="webbelliscup"/>
              </a:rPr>
              <a:t> se </a:t>
            </a:r>
            <a:r>
              <a:rPr lang="en-US" sz="1600" dirty="0" err="1">
                <a:latin typeface="webbelliscup"/>
              </a:rPr>
              <a:t>deben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posicionar</a:t>
            </a:r>
            <a:r>
              <a:rPr lang="en-US" sz="1600" dirty="0">
                <a:latin typeface="webbelliscup"/>
              </a:rPr>
              <a:t> los </a:t>
            </a:r>
            <a:r>
              <a:rPr lang="en-US" sz="1600" dirty="0" err="1">
                <a:latin typeface="webbelliscup"/>
              </a:rPr>
              <a:t>defensores</a:t>
            </a:r>
            <a:r>
              <a:rPr lang="en-US" sz="1600" dirty="0">
                <a:latin typeface="webbelliscup"/>
              </a:rPr>
              <a:t>? 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A 5m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como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mínimo</a:t>
            </a:r>
            <a:endParaRPr lang="en-US" sz="1000" b="1" dirty="0">
              <a:solidFill>
                <a:srgbClr val="00B050"/>
              </a:solidFill>
              <a:latin typeface="webbelliscup"/>
            </a:endParaRPr>
          </a:p>
          <a:p>
            <a:pPr marL="685800" lvl="1" indent="-228600">
              <a:buFont typeface="+mj-lt"/>
              <a:buAutoNum type="arabicPeriod"/>
            </a:pPr>
            <a:r>
              <a:rPr lang="en-US" sz="1600" dirty="0">
                <a:latin typeface="webbelliscup"/>
              </a:rPr>
              <a:t>Si la pelota no </a:t>
            </a:r>
            <a:r>
              <a:rPr lang="en-US" sz="1600" dirty="0" err="1">
                <a:latin typeface="webbelliscup"/>
              </a:rPr>
              <a:t>alcanza</a:t>
            </a:r>
            <a:r>
              <a:rPr lang="en-US" sz="1600" dirty="0">
                <a:latin typeface="webbelliscup"/>
              </a:rPr>
              <a:t> los 5m, </a:t>
            </a:r>
            <a:r>
              <a:rPr lang="en-US" sz="1600" dirty="0" err="1">
                <a:latin typeface="webbelliscup"/>
              </a:rPr>
              <a:t>como</a:t>
            </a:r>
            <a:r>
              <a:rPr lang="en-US" sz="1600" dirty="0">
                <a:latin typeface="webbelliscup"/>
              </a:rPr>
              <a:t> se </a:t>
            </a:r>
            <a:r>
              <a:rPr lang="en-US" sz="1600" dirty="0" err="1">
                <a:latin typeface="webbelliscup"/>
              </a:rPr>
              <a:t>reinicia</a:t>
            </a:r>
            <a:r>
              <a:rPr lang="en-US" sz="1600" dirty="0">
                <a:latin typeface="webbelliscup"/>
              </a:rPr>
              <a:t>? 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Con un scrum 5 para el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otro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equipo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,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en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línea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donde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hizo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salida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, o 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puede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elegir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que 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haga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salida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nuevamente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.</a:t>
            </a:r>
            <a:r>
              <a:rPr lang="en-US" sz="1600" dirty="0">
                <a:solidFill>
                  <a:srgbClr val="00B050"/>
                </a:solidFill>
                <a:latin typeface="webbelliscup"/>
              </a:rPr>
              <a:t> </a:t>
            </a:r>
            <a:endParaRPr lang="en-US" sz="1000" dirty="0">
              <a:solidFill>
                <a:srgbClr val="00B050"/>
              </a:solidFill>
              <a:latin typeface="webbelliscup"/>
            </a:endParaRPr>
          </a:p>
          <a:p>
            <a:pPr marL="685800" lvl="1" indent="-228600">
              <a:buFont typeface="+mj-lt"/>
              <a:buAutoNum type="arabicPeriod"/>
            </a:pPr>
            <a:r>
              <a:rPr lang="en-US" sz="1600" dirty="0">
                <a:latin typeface="webbelliscup"/>
              </a:rPr>
              <a:t>Si la pelota no </a:t>
            </a:r>
            <a:r>
              <a:rPr lang="en-US" sz="1600" dirty="0" err="1">
                <a:latin typeface="webbelliscup"/>
              </a:rPr>
              <a:t>alcanza</a:t>
            </a:r>
            <a:r>
              <a:rPr lang="en-US" sz="1600" dirty="0">
                <a:latin typeface="webbelliscup"/>
              </a:rPr>
              <a:t> los 5m, un </a:t>
            </a:r>
            <a:r>
              <a:rPr lang="en-US" sz="1600" dirty="0" err="1">
                <a:latin typeface="webbelliscup"/>
              </a:rPr>
              <a:t>oponente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puede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jugar</a:t>
            </a:r>
            <a:r>
              <a:rPr lang="en-US" sz="1600" dirty="0">
                <a:latin typeface="webbelliscup"/>
              </a:rPr>
              <a:t> la pelota y </a:t>
            </a:r>
            <a:r>
              <a:rPr lang="en-US" sz="1600" dirty="0" err="1">
                <a:latin typeface="webbelliscup"/>
              </a:rPr>
              <a:t>marcar</a:t>
            </a:r>
            <a:r>
              <a:rPr lang="en-US" sz="1600" dirty="0">
                <a:latin typeface="webbelliscup"/>
              </a:rPr>
              <a:t> un try? 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Si la pelota no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alcanza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los 5m 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puede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aplicar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ventaja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. (12.17) y 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puede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marcar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un try. Si embargo,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si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un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jugador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impide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que 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haga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una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salida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por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estar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delante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de los 5m, se debe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sancionar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un PK (12.15) o un FK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si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avanza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antes que la pelota sea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pateada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(ley 12.14)</a:t>
            </a:r>
            <a:endParaRPr lang="en-US" sz="1000" b="1" dirty="0">
              <a:solidFill>
                <a:srgbClr val="00B050"/>
              </a:solidFill>
              <a:latin typeface="webbelliscup"/>
            </a:endParaRPr>
          </a:p>
          <a:p>
            <a:pPr marL="685800" lvl="1" indent="-228600">
              <a:buFont typeface="+mj-lt"/>
              <a:buAutoNum type="arabicPeriod"/>
            </a:pPr>
            <a:r>
              <a:rPr lang="en-US" sz="1600" dirty="0">
                <a:latin typeface="webbelliscup"/>
              </a:rPr>
              <a:t>Que </a:t>
            </a:r>
            <a:r>
              <a:rPr lang="en-US" sz="1600" dirty="0" err="1">
                <a:latin typeface="webbelliscup"/>
              </a:rPr>
              <a:t>pasa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si</a:t>
            </a:r>
            <a:r>
              <a:rPr lang="en-US" sz="1600" dirty="0">
                <a:latin typeface="webbelliscup"/>
              </a:rPr>
              <a:t> la </a:t>
            </a:r>
            <a:r>
              <a:rPr lang="en-US" sz="1600" dirty="0" err="1">
                <a:latin typeface="webbelliscup"/>
              </a:rPr>
              <a:t>salida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va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directamente</a:t>
            </a:r>
            <a:r>
              <a:rPr lang="en-US" sz="1600" dirty="0">
                <a:latin typeface="webbelliscup"/>
              </a:rPr>
              <a:t> al touch ? 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El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equipo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oponente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tiene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opciones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. Lineout o scrum que 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deben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jugar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en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línea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de 5m (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en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el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caso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del scrum, a 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altura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donde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hizo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salida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).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Esta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opción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incluye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el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tiro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rápido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.</a:t>
            </a:r>
          </a:p>
          <a:p>
            <a:pPr marL="685800" lvl="1" indent="-228600">
              <a:buFont typeface="+mj-lt"/>
              <a:buAutoNum type="arabicPeriod"/>
            </a:pPr>
            <a:r>
              <a:rPr lang="en-US" sz="1600" dirty="0">
                <a:latin typeface="webbelliscup"/>
              </a:rPr>
              <a:t>Que </a:t>
            </a:r>
            <a:r>
              <a:rPr lang="en-US" sz="1600" dirty="0" err="1">
                <a:latin typeface="webbelliscup"/>
              </a:rPr>
              <a:t>pasa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si</a:t>
            </a:r>
            <a:r>
              <a:rPr lang="en-US" sz="1600" dirty="0">
                <a:latin typeface="webbelliscup"/>
              </a:rPr>
              <a:t> la pelota </a:t>
            </a:r>
            <a:r>
              <a:rPr lang="en-US" sz="1600" dirty="0" err="1">
                <a:latin typeface="webbelliscup"/>
              </a:rPr>
              <a:t>entra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en</a:t>
            </a:r>
            <a:r>
              <a:rPr lang="en-US" sz="1600" dirty="0">
                <a:latin typeface="webbelliscup"/>
              </a:rPr>
              <a:t> el </a:t>
            </a:r>
            <a:r>
              <a:rPr lang="en-US" sz="1600" dirty="0" err="1">
                <a:latin typeface="webbelliscup"/>
              </a:rPr>
              <a:t>ingoal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contrario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directamente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desde</a:t>
            </a:r>
            <a:r>
              <a:rPr lang="en-US" sz="1600" dirty="0">
                <a:latin typeface="webbelliscup"/>
              </a:rPr>
              <a:t> la </a:t>
            </a:r>
            <a:r>
              <a:rPr lang="en-US" sz="1600" dirty="0" err="1">
                <a:latin typeface="webbelliscup"/>
              </a:rPr>
              <a:t>salida</a:t>
            </a:r>
            <a:r>
              <a:rPr lang="en-US" sz="1600" b="1" dirty="0">
                <a:latin typeface="webbelliscup"/>
              </a:rPr>
              <a:t>?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Si la pelota es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anulada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inmediatamente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, 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jugará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un scrum 5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en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el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lugar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donde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salida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fue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pateada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.</a:t>
            </a:r>
          </a:p>
          <a:p>
            <a:pPr marL="685800" lvl="1" indent="-228600">
              <a:buFont typeface="+mj-lt"/>
              <a:buAutoNum type="arabicPeriod"/>
            </a:pPr>
            <a:r>
              <a:rPr lang="en-US" sz="1600" dirty="0">
                <a:latin typeface="webbelliscup"/>
              </a:rPr>
              <a:t>Hay </a:t>
            </a:r>
            <a:r>
              <a:rPr lang="en-US" sz="1600" dirty="0" err="1">
                <a:latin typeface="webbelliscup"/>
              </a:rPr>
              <a:t>límite</a:t>
            </a:r>
            <a:r>
              <a:rPr lang="en-US" sz="1600" dirty="0">
                <a:latin typeface="webbelliscup"/>
              </a:rPr>
              <a:t> de </a:t>
            </a:r>
            <a:r>
              <a:rPr lang="en-US" sz="1600" dirty="0" err="1">
                <a:latin typeface="webbelliscup"/>
              </a:rPr>
              <a:t>timepo</a:t>
            </a:r>
            <a:r>
              <a:rPr lang="en-US" sz="1600" dirty="0">
                <a:latin typeface="webbelliscup"/>
              </a:rPr>
              <a:t> para </a:t>
            </a:r>
            <a:r>
              <a:rPr lang="en-US" sz="1600" dirty="0" err="1">
                <a:latin typeface="webbelliscup"/>
              </a:rPr>
              <a:t>hacer</a:t>
            </a:r>
            <a:r>
              <a:rPr lang="en-US" sz="1600" dirty="0">
                <a:latin typeface="webbelliscup"/>
              </a:rPr>
              <a:t> la </a:t>
            </a:r>
            <a:r>
              <a:rPr lang="en-US" sz="1600" dirty="0" err="1">
                <a:latin typeface="webbelliscup"/>
              </a:rPr>
              <a:t>salida</a:t>
            </a:r>
            <a:r>
              <a:rPr lang="en-US" sz="1600" dirty="0">
                <a:latin typeface="webbelliscup"/>
              </a:rPr>
              <a:t>? 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salida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se debe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hacer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sin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demora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. (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Sanción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- FK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en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la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línea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de 5 metros)</a:t>
            </a:r>
          </a:p>
          <a:p>
            <a:pPr marL="685800" lvl="1" indent="-228600">
              <a:buFont typeface="+mj-lt"/>
              <a:buAutoNum type="arabicPeriod"/>
            </a:pPr>
            <a:r>
              <a:rPr lang="en-US" sz="1600" dirty="0">
                <a:latin typeface="webbelliscup"/>
              </a:rPr>
              <a:t>Que </a:t>
            </a:r>
            <a:r>
              <a:rPr lang="en-US" sz="1600" dirty="0" err="1">
                <a:latin typeface="webbelliscup"/>
              </a:rPr>
              <a:t>pasa</a:t>
            </a:r>
            <a:r>
              <a:rPr lang="en-US" sz="1600" dirty="0">
                <a:latin typeface="webbelliscup"/>
              </a:rPr>
              <a:t>, </a:t>
            </a:r>
            <a:r>
              <a:rPr lang="en-US" sz="1600" dirty="0" err="1">
                <a:latin typeface="webbelliscup"/>
              </a:rPr>
              <a:t>si</a:t>
            </a:r>
            <a:r>
              <a:rPr lang="en-US" sz="1600" dirty="0">
                <a:latin typeface="webbelliscup"/>
              </a:rPr>
              <a:t> un PK (que no sea a los palos) o FK </a:t>
            </a:r>
            <a:r>
              <a:rPr lang="en-US" sz="1600" dirty="0" err="1">
                <a:latin typeface="webbelliscup"/>
              </a:rPr>
              <a:t>terminan</a:t>
            </a:r>
            <a:r>
              <a:rPr lang="en-US" sz="1600" dirty="0">
                <a:latin typeface="webbelliscup"/>
              </a:rPr>
              <a:t> </a:t>
            </a:r>
            <a:r>
              <a:rPr lang="en-US" sz="1600" dirty="0" err="1">
                <a:latin typeface="webbelliscup"/>
              </a:rPr>
              <a:t>en</a:t>
            </a:r>
            <a:r>
              <a:rPr lang="en-US" sz="1600" dirty="0">
                <a:latin typeface="webbelliscup"/>
              </a:rPr>
              <a:t> el </a:t>
            </a:r>
            <a:r>
              <a:rPr lang="en-US" sz="1600" dirty="0" err="1">
                <a:latin typeface="webbelliscup"/>
              </a:rPr>
              <a:t>ingoal</a:t>
            </a:r>
            <a:r>
              <a:rPr lang="en-US" sz="1600" dirty="0">
                <a:latin typeface="webbelliscup"/>
              </a:rPr>
              <a:t> y es </a:t>
            </a:r>
            <a:r>
              <a:rPr lang="en-US" sz="1600" dirty="0" err="1">
                <a:latin typeface="webbelliscup"/>
              </a:rPr>
              <a:t>anulado</a:t>
            </a:r>
            <a:r>
              <a:rPr lang="en-US" sz="1600" dirty="0">
                <a:latin typeface="webbelliscup"/>
              </a:rPr>
              <a:t>? 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Se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reinicia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con drop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desde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 el </a:t>
            </a:r>
            <a:r>
              <a:rPr lang="en-US" sz="1600" b="1" dirty="0" err="1">
                <a:solidFill>
                  <a:srgbClr val="00B050"/>
                </a:solidFill>
                <a:latin typeface="webbelliscup"/>
              </a:rPr>
              <a:t>ingoal</a:t>
            </a:r>
            <a:r>
              <a:rPr lang="en-US" sz="1600" b="1" dirty="0">
                <a:solidFill>
                  <a:srgbClr val="00B050"/>
                </a:solidFill>
                <a:latin typeface="webbelliscup"/>
              </a:rPr>
              <a:t>.</a:t>
            </a:r>
          </a:p>
          <a:p>
            <a:pPr marL="685800" lvl="1" indent="-228600">
              <a:buFont typeface="+mj-lt"/>
              <a:buAutoNum type="arabicPeriod"/>
            </a:pPr>
            <a:endParaRPr lang="en-US" sz="1600" dirty="0">
              <a:latin typeface="webbelliscup"/>
            </a:endParaRPr>
          </a:p>
          <a:p>
            <a:pPr marL="685800" lvl="1" indent="-228600">
              <a:buFont typeface="+mj-lt"/>
              <a:buAutoNum type="arabicPeriod"/>
            </a:pPr>
            <a:endParaRPr lang="en-US" sz="1600" dirty="0">
              <a:latin typeface="webbelliscup"/>
            </a:endParaRPr>
          </a:p>
          <a:p>
            <a:pPr marL="685800" lvl="1" indent="-228600">
              <a:buFont typeface="+mj-lt"/>
              <a:buAutoNum type="arabicPeriod"/>
            </a:pPr>
            <a:endParaRPr lang="en-US" sz="1000" dirty="0">
              <a:latin typeface="webbelliscup"/>
            </a:endParaRPr>
          </a:p>
          <a:p>
            <a:pPr marL="685800" lvl="1" indent="-228600">
              <a:buFont typeface="+mj-lt"/>
              <a:buAutoNum type="arabicPeriod"/>
            </a:pPr>
            <a:endParaRPr lang="en-US" sz="1600" dirty="0">
              <a:latin typeface="webbelliscup"/>
            </a:endParaRPr>
          </a:p>
          <a:p>
            <a:pPr marL="685800" lvl="1" indent="-228600">
              <a:buFont typeface="+mj-lt"/>
              <a:buAutoNum type="arabicPeriod"/>
            </a:pPr>
            <a:endParaRPr lang="en-US" sz="1600" dirty="0">
              <a:latin typeface="webbelliscup"/>
            </a:endParaRPr>
          </a:p>
          <a:p>
            <a:pPr algn="l"/>
            <a:endParaRPr lang="en-US" sz="3200" dirty="0">
              <a:latin typeface="webbelliscup"/>
            </a:endParaRPr>
          </a:p>
        </p:txBody>
      </p:sp>
    </p:spTree>
    <p:extLst>
      <p:ext uri="{BB962C8B-B14F-4D97-AF65-F5344CB8AC3E}">
        <p14:creationId xmlns:p14="http://schemas.microsoft.com/office/powerpoint/2010/main" val="2757619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Título">
            <a:extLst>
              <a:ext uri="{FF2B5EF4-FFF2-40B4-BE49-F238E27FC236}">
                <a16:creationId xmlns:a16="http://schemas.microsoft.com/office/drawing/2014/main" id="{6362E89B-B702-5B4C-93E4-4DDDC7B06E94}"/>
              </a:ext>
            </a:extLst>
          </p:cNvPr>
          <p:cNvSpPr txBox="1">
            <a:spLocks/>
          </p:cNvSpPr>
          <p:nvPr/>
        </p:nvSpPr>
        <p:spPr>
          <a:xfrm>
            <a:off x="838200" y="568315"/>
            <a:ext cx="8229600" cy="9269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2800" b="1" dirty="0" err="1">
                <a:latin typeface="+mn-lt"/>
                <a:cs typeface="Arial" pitchFamily="34" charset="0"/>
              </a:rPr>
              <a:t>Cuña</a:t>
            </a:r>
            <a:r>
              <a:rPr lang="en-US" sz="2800" b="1" dirty="0">
                <a:latin typeface="+mn-lt"/>
                <a:cs typeface="Arial" pitchFamily="34" charset="0"/>
              </a:rPr>
              <a:t> </a:t>
            </a:r>
            <a:r>
              <a:rPr lang="en-US" sz="2800" b="1" dirty="0" err="1">
                <a:latin typeface="+mn-lt"/>
                <a:cs typeface="Arial" pitchFamily="34" charset="0"/>
              </a:rPr>
              <a:t>Voladora</a:t>
            </a:r>
            <a:endParaRPr lang="es-AR" sz="2800" b="1" dirty="0">
              <a:latin typeface="+mn-lt"/>
              <a:cs typeface="Arial" pitchFamily="34" charset="0"/>
            </a:endParaRPr>
          </a:p>
        </p:txBody>
      </p:sp>
      <p:sp>
        <p:nvSpPr>
          <p:cNvPr id="5" name="Marcador de contenido 2">
            <a:extLst>
              <a:ext uri="{FF2B5EF4-FFF2-40B4-BE49-F238E27FC236}">
                <a16:creationId xmlns:a16="http://schemas.microsoft.com/office/drawing/2014/main" id="{244405A4-DAB7-014D-A1D3-0EED5A058945}"/>
              </a:ext>
            </a:extLst>
          </p:cNvPr>
          <p:cNvSpPr txBox="1">
            <a:spLocks/>
          </p:cNvSpPr>
          <p:nvPr/>
        </p:nvSpPr>
        <p:spPr>
          <a:xfrm>
            <a:off x="399661" y="1994302"/>
            <a:ext cx="9106677" cy="13079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s-AR" sz="2000"/>
              <a:t>Sancionar el mini </a:t>
            </a:r>
            <a:r>
              <a:rPr lang="es-AR" sz="2000" err="1"/>
              <a:t>scrum</a:t>
            </a:r>
            <a:r>
              <a:rPr lang="es-AR" sz="2000"/>
              <a:t> de </a:t>
            </a:r>
            <a:r>
              <a:rPr lang="es-AR" sz="2000" b="1"/>
              <a:t>tres personas</a:t>
            </a:r>
            <a:r>
              <a:rPr lang="es-AR" sz="2000"/>
              <a:t> pre asidas redefiniendo la cuña voladora.</a:t>
            </a:r>
          </a:p>
          <a:p>
            <a:pPr marL="0" indent="0" algn="ctr">
              <a:buFont typeface="Arial"/>
              <a:buNone/>
            </a:pPr>
            <a:endParaRPr lang="es-AR" sz="200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17DC1B5E-62DB-8C4A-B42A-BD9BEF2F55C9}"/>
              </a:ext>
            </a:extLst>
          </p:cNvPr>
          <p:cNvSpPr txBox="1"/>
          <p:nvPr/>
        </p:nvSpPr>
        <p:spPr>
          <a:xfrm>
            <a:off x="671804" y="3097763"/>
            <a:ext cx="8395996" cy="22653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s-AR" sz="2400" b="1" u="sng" dirty="0"/>
              <a:t>OBJETIVO</a:t>
            </a:r>
            <a:endParaRPr lang="es-AR" sz="1800" b="1" u="sng" dirty="0"/>
          </a:p>
          <a:p>
            <a:pPr marL="0" indent="0" algn="ctr">
              <a:lnSpc>
                <a:spcPct val="150000"/>
              </a:lnSpc>
              <a:buNone/>
            </a:pPr>
            <a:endParaRPr lang="es-AR" sz="1800" b="1" u="sng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s-AR" sz="1800" dirty="0"/>
              <a:t>Reducir el número de eventos en los que el portador de la pelota y varios jugadores de apoyo están en contacto (pegados) antes del contacto y proteger al </a:t>
            </a:r>
            <a:r>
              <a:rPr lang="es-AR" sz="1800" dirty="0" err="1"/>
              <a:t>tackleador</a:t>
            </a:r>
            <a:r>
              <a:rPr lang="es-AR" sz="1800" dirty="0"/>
              <a:t> que puede llegar a enfrentarse con una fuerza combinada de tres jugadores oponentes.</a:t>
            </a:r>
          </a:p>
        </p:txBody>
      </p:sp>
    </p:spTree>
    <p:extLst>
      <p:ext uri="{BB962C8B-B14F-4D97-AF65-F5344CB8AC3E}">
        <p14:creationId xmlns:p14="http://schemas.microsoft.com/office/powerpoint/2010/main" val="2364091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hree person mini-maul and flying wedge 4 - London Irish v Leicester Mini-maul Repeated pre-bound, two-latcher mini-mauls, which are now illegal">
            <a:hlinkClick r:id="" action="ppaction://media"/>
            <a:extLst>
              <a:ext uri="{FF2B5EF4-FFF2-40B4-BE49-F238E27FC236}">
                <a16:creationId xmlns:a16="http://schemas.microsoft.com/office/drawing/2014/main" id="{20729D60-FDC6-5842-9F5B-F7BEFA336A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9132" y="1763020"/>
            <a:ext cx="5923484" cy="333196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3ACCB991-8571-A24D-A6C7-76609A29A8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5622" y="2176088"/>
            <a:ext cx="3151246" cy="2322403"/>
          </a:xfrm>
          <a:prstGeom prst="rect">
            <a:avLst/>
          </a:prstGeom>
        </p:spPr>
      </p:pic>
      <p:sp>
        <p:nvSpPr>
          <p:cNvPr id="8" name="Elipse 7">
            <a:extLst>
              <a:ext uri="{FF2B5EF4-FFF2-40B4-BE49-F238E27FC236}">
                <a16:creationId xmlns:a16="http://schemas.microsoft.com/office/drawing/2014/main" id="{C08A2323-58AF-C049-AB9B-F369F190867F}"/>
              </a:ext>
            </a:extLst>
          </p:cNvPr>
          <p:cNvSpPr/>
          <p:nvPr/>
        </p:nvSpPr>
        <p:spPr>
          <a:xfrm>
            <a:off x="6708359" y="2486064"/>
            <a:ext cx="2341756" cy="190692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AR"/>
          </a:p>
        </p:txBody>
      </p:sp>
    </p:spTree>
    <p:extLst>
      <p:ext uri="{BB962C8B-B14F-4D97-AF65-F5344CB8AC3E}">
        <p14:creationId xmlns:p14="http://schemas.microsoft.com/office/powerpoint/2010/main" val="60934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Título">
            <a:extLst>
              <a:ext uri="{FF2B5EF4-FFF2-40B4-BE49-F238E27FC236}">
                <a16:creationId xmlns:a16="http://schemas.microsoft.com/office/drawing/2014/main" id="{77DCEDB3-468C-194F-8260-B6D1A95C225E}"/>
              </a:ext>
            </a:extLst>
          </p:cNvPr>
          <p:cNvSpPr txBox="1">
            <a:spLocks/>
          </p:cNvSpPr>
          <p:nvPr/>
        </p:nvSpPr>
        <p:spPr>
          <a:xfrm>
            <a:off x="-304800" y="817963"/>
            <a:ext cx="10515600" cy="9269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2800" b="1" dirty="0">
                <a:latin typeface="+mn-lt"/>
                <a:cs typeface="Arial" pitchFamily="34" charset="0"/>
              </a:rPr>
              <a:t>JUGADOR “MOCHILA” o “ACOPLADO”</a:t>
            </a:r>
            <a:endParaRPr lang="es-AR" sz="2800" b="1" dirty="0">
              <a:latin typeface="+mn-lt"/>
              <a:cs typeface="Arial" pitchFamily="34" charset="0"/>
            </a:endParaRPr>
          </a:p>
        </p:txBody>
      </p:sp>
      <p:sp>
        <p:nvSpPr>
          <p:cNvPr id="5" name="Marcador de contenido 2">
            <a:extLst>
              <a:ext uri="{FF2B5EF4-FFF2-40B4-BE49-F238E27FC236}">
                <a16:creationId xmlns:a16="http://schemas.microsoft.com/office/drawing/2014/main" id="{3302FB40-586E-F547-84C7-A86726560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224" y="1640767"/>
            <a:ext cx="9106678" cy="205415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endParaRPr lang="es-AR" sz="2000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s-AR" sz="2000" dirty="0"/>
              <a:t>Reconocer la posibilidad de que 1 jugador esté pegado previo al contacto pero este jugador debe cumplir todos los requerimientos para el jugador que arriba primero, en particular, la necesidad de permanecer sobre sus pies.</a:t>
            </a:r>
          </a:p>
          <a:p>
            <a:pPr marL="0" indent="0" algn="ctr">
              <a:lnSpc>
                <a:spcPct val="150000"/>
              </a:lnSpc>
              <a:buNone/>
            </a:pPr>
            <a:endParaRPr lang="es-AR" sz="2000" dirty="0"/>
          </a:p>
          <a:p>
            <a:pPr>
              <a:lnSpc>
                <a:spcPct val="150000"/>
              </a:lnSpc>
            </a:pPr>
            <a:endParaRPr lang="es-ES_tradnl" sz="2000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E09CAA69-5C54-8048-B53F-D2FBA948E82B}"/>
              </a:ext>
            </a:extLst>
          </p:cNvPr>
          <p:cNvSpPr txBox="1"/>
          <p:nvPr/>
        </p:nvSpPr>
        <p:spPr>
          <a:xfrm>
            <a:off x="2295331" y="3898529"/>
            <a:ext cx="5262464" cy="14343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s-AR" sz="2400" b="1" u="sng" dirty="0"/>
              <a:t>OBJETIVO</a:t>
            </a:r>
            <a:endParaRPr lang="es-AR" sz="1800" b="1" u="sng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s-AR" sz="1800" dirty="0"/>
              <a:t>Ser más consistente en el manejo de 1 jugador pegado previamente.</a:t>
            </a:r>
          </a:p>
        </p:txBody>
      </p:sp>
    </p:spTree>
    <p:extLst>
      <p:ext uri="{BB962C8B-B14F-4D97-AF65-F5344CB8AC3E}">
        <p14:creationId xmlns:p14="http://schemas.microsoft.com/office/powerpoint/2010/main" val="255337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ochila(1)">
            <a:hlinkClick r:id="" action="ppaction://media"/>
            <a:extLst>
              <a:ext uri="{FF2B5EF4-FFF2-40B4-BE49-F238E27FC236}">
                <a16:creationId xmlns:a16="http://schemas.microsoft.com/office/drawing/2014/main" id="{124AECF6-1689-664B-B7A0-7B3EE32101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t="8716" b="8542"/>
          <a:stretch/>
        </p:blipFill>
        <p:spPr>
          <a:xfrm>
            <a:off x="711606" y="2212242"/>
            <a:ext cx="4179286" cy="2305081"/>
          </a:xfrm>
          <a:prstGeom prst="rect">
            <a:avLst/>
          </a:prstGeom>
        </p:spPr>
      </p:pic>
      <p:pic>
        <p:nvPicPr>
          <p:cNvPr id="5" name="Mochila valido(1)">
            <a:hlinkClick r:id="" action="ppaction://media"/>
            <a:extLst>
              <a:ext uri="{FF2B5EF4-FFF2-40B4-BE49-F238E27FC236}">
                <a16:creationId xmlns:a16="http://schemas.microsoft.com/office/drawing/2014/main" id="{894E1677-E2E4-EF48-B304-E64AE7410C0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7"/>
          <a:srcRect t="7741" b="8391"/>
          <a:stretch/>
        </p:blipFill>
        <p:spPr>
          <a:xfrm>
            <a:off x="5015108" y="2183355"/>
            <a:ext cx="4179286" cy="2336712"/>
          </a:xfrm>
          <a:prstGeom prst="rect">
            <a:avLst/>
          </a:prstGeom>
        </p:spPr>
      </p:pic>
      <p:pic>
        <p:nvPicPr>
          <p:cNvPr id="9" name="Gráfico 8" descr="Badge Tick1 contorno">
            <a:extLst>
              <a:ext uri="{FF2B5EF4-FFF2-40B4-BE49-F238E27FC236}">
                <a16:creationId xmlns:a16="http://schemas.microsoft.com/office/drawing/2014/main" id="{90044F67-312E-C64E-8378-672DB554C07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878175" y="1132861"/>
            <a:ext cx="1050493" cy="1050493"/>
          </a:xfrm>
          <a:prstGeom prst="rect">
            <a:avLst/>
          </a:prstGeom>
        </p:spPr>
      </p:pic>
      <p:pic>
        <p:nvPicPr>
          <p:cNvPr id="11" name="Gráfico 10" descr="Badge Cross contorno">
            <a:extLst>
              <a:ext uri="{FF2B5EF4-FFF2-40B4-BE49-F238E27FC236}">
                <a16:creationId xmlns:a16="http://schemas.microsoft.com/office/drawing/2014/main" id="{3BB94C86-6FA8-A54D-A3A2-21C69719B1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502818" y="1132861"/>
            <a:ext cx="1050493" cy="1050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81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46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Título">
            <a:extLst>
              <a:ext uri="{FF2B5EF4-FFF2-40B4-BE49-F238E27FC236}">
                <a16:creationId xmlns:a16="http://schemas.microsoft.com/office/drawing/2014/main" id="{94870B4E-48E4-5045-96AD-930D79C861CD}"/>
              </a:ext>
            </a:extLst>
          </p:cNvPr>
          <p:cNvSpPr txBox="1">
            <a:spLocks/>
          </p:cNvSpPr>
          <p:nvPr/>
        </p:nvSpPr>
        <p:spPr>
          <a:xfrm>
            <a:off x="0" y="786681"/>
            <a:ext cx="10515600" cy="9269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2800" b="1" dirty="0">
                <a:latin typeface="+mn-lt"/>
                <a:cs typeface="Arial" pitchFamily="34" charset="0"/>
              </a:rPr>
              <a:t>LIMPIEZA Y SEGURIDAD DEL PESCADOR</a:t>
            </a:r>
            <a:endParaRPr lang="es-AR" sz="2800" b="1" dirty="0">
              <a:latin typeface="+mn-lt"/>
              <a:cs typeface="Arial" pitchFamily="34" charset="0"/>
            </a:endParaRPr>
          </a:p>
        </p:txBody>
      </p:sp>
      <p:sp>
        <p:nvSpPr>
          <p:cNvPr id="8" name="Marcador de contenido 2">
            <a:extLst>
              <a:ext uri="{FF2B5EF4-FFF2-40B4-BE49-F238E27FC236}">
                <a16:creationId xmlns:a16="http://schemas.microsoft.com/office/drawing/2014/main" id="{1A06B2E0-5603-B843-87F6-5F23AC48B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902" y="1713657"/>
            <a:ext cx="9181322" cy="171534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endParaRPr lang="es-AR" sz="2000" b="1" u="sng"/>
          </a:p>
          <a:p>
            <a:pPr marL="0" indent="0" algn="ctr">
              <a:lnSpc>
                <a:spcPct val="150000"/>
              </a:lnSpc>
              <a:buNone/>
            </a:pPr>
            <a:r>
              <a:rPr lang="es-AR" sz="2000"/>
              <a:t>Introducir una sanción para las limpiezas que apuntan o dejan caer el peso sobre los miembros inferiores.</a:t>
            </a:r>
          </a:p>
          <a:p>
            <a:pPr marL="0" indent="0" algn="ctr">
              <a:lnSpc>
                <a:spcPct val="150000"/>
              </a:lnSpc>
              <a:buNone/>
            </a:pPr>
            <a:endParaRPr lang="es-AR" sz="200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55348AEF-4452-3341-B08A-98509C5BBE48}"/>
              </a:ext>
            </a:extLst>
          </p:cNvPr>
          <p:cNvSpPr txBox="1"/>
          <p:nvPr/>
        </p:nvSpPr>
        <p:spPr>
          <a:xfrm>
            <a:off x="388776" y="3401207"/>
            <a:ext cx="9128447" cy="1295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endParaRPr lang="es-AR" sz="1800" b="1" u="sng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s-AR" sz="2400" b="1" u="sng" dirty="0"/>
              <a:t>OBJETIVO</a:t>
            </a:r>
            <a:endParaRPr lang="es-AR" sz="1800" b="1" u="sng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s-AR" sz="1800" dirty="0"/>
              <a:t>Reducir los riesgos de lesiones del jugador al que se efectúa la limpieza.</a:t>
            </a:r>
          </a:p>
        </p:txBody>
      </p:sp>
    </p:spTree>
    <p:extLst>
      <p:ext uri="{BB962C8B-B14F-4D97-AF65-F5344CB8AC3E}">
        <p14:creationId xmlns:p14="http://schemas.microsoft.com/office/powerpoint/2010/main" val="249058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áfico 7" descr="Badge Cross contorno">
            <a:extLst>
              <a:ext uri="{FF2B5EF4-FFF2-40B4-BE49-F238E27FC236}">
                <a16:creationId xmlns:a16="http://schemas.microsoft.com/office/drawing/2014/main" id="{F283AD08-CC3E-D441-89C5-6D47F95E7D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72575" y="4491010"/>
            <a:ext cx="1166570" cy="1166570"/>
          </a:xfrm>
          <a:prstGeom prst="rect">
            <a:avLst/>
          </a:prstGeom>
        </p:spPr>
      </p:pic>
      <p:pic>
        <p:nvPicPr>
          <p:cNvPr id="9" name="Gráfico 8" descr="Badge Tick1 contorno">
            <a:extLst>
              <a:ext uri="{FF2B5EF4-FFF2-40B4-BE49-F238E27FC236}">
                <a16:creationId xmlns:a16="http://schemas.microsoft.com/office/drawing/2014/main" id="{265C3986-9138-034D-9A92-1A19E9CD5F7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61825" y="4490865"/>
            <a:ext cx="1166570" cy="1166570"/>
          </a:xfrm>
          <a:prstGeom prst="rect">
            <a:avLst/>
          </a:prstGeom>
        </p:spPr>
      </p:pic>
      <p:pic>
        <p:nvPicPr>
          <p:cNvPr id="7" name="Cleanout 6 - Michael Alaalatoa Arriving player side entry, no attempt to bind and impacts directly on side of knee">
            <a:hlinkClick r:id="" action="ppaction://media"/>
            <a:extLst>
              <a:ext uri="{FF2B5EF4-FFF2-40B4-BE49-F238E27FC236}">
                <a16:creationId xmlns:a16="http://schemas.microsoft.com/office/drawing/2014/main" id="{BBA3A3BE-FCFD-DB4B-BD6C-DC63D3360C5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056181" y="1759790"/>
            <a:ext cx="4501304" cy="2531984"/>
          </a:xfrm>
          <a:prstGeom prst="rect">
            <a:avLst/>
          </a:prstGeom>
        </p:spPr>
      </p:pic>
      <p:pic>
        <p:nvPicPr>
          <p:cNvPr id="10" name="Cleanout 2 -A player can lever a player out of the contest England v Ireland Levering the jackler out of the contest">
            <a:hlinkClick r:id="" action="ppaction://media"/>
            <a:extLst>
              <a:ext uri="{FF2B5EF4-FFF2-40B4-BE49-F238E27FC236}">
                <a16:creationId xmlns:a16="http://schemas.microsoft.com/office/drawing/2014/main" id="{EF2B8AA5-D045-C141-862C-73A8EAC92C1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91023" y="1727451"/>
            <a:ext cx="4501303" cy="2531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4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5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03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 fullScrn="1"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 fullScrn="1"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uadroTexto 5">
            <a:extLst>
              <a:ext uri="{FF2B5EF4-FFF2-40B4-BE49-F238E27FC236}">
                <a16:creationId xmlns:a16="http://schemas.microsoft.com/office/drawing/2014/main" id="{8059418C-1023-C44E-BF49-989B56CA7613}"/>
              </a:ext>
            </a:extLst>
          </p:cNvPr>
          <p:cNvSpPr txBox="1"/>
          <p:nvPr/>
        </p:nvSpPr>
        <p:spPr>
          <a:xfrm>
            <a:off x="3633568" y="205040"/>
            <a:ext cx="2638864" cy="64479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AR" sz="413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22450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8503549-341A-B54D-9202-A5704C5E8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166018"/>
            <a:ext cx="89154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s-AR" sz="5400" b="1"/>
          </a:p>
          <a:p>
            <a:pPr marL="0" indent="0" algn="ctr">
              <a:buNone/>
            </a:pPr>
            <a:endParaRPr lang="es-AR" sz="5400" b="1"/>
          </a:p>
          <a:p>
            <a:pPr marL="0" indent="0" algn="ctr">
              <a:buNone/>
            </a:pPr>
            <a:r>
              <a:rPr lang="es-AR" sz="5400" b="1"/>
              <a:t>MUCHAS GRACIAS</a:t>
            </a:r>
          </a:p>
          <a:p>
            <a:pPr marL="0" indent="0" algn="ctr">
              <a:buNone/>
            </a:pPr>
            <a:r>
              <a:rPr lang="es-AR" sz="5400" b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05758594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17773</TotalTime>
  <Words>911</Words>
  <Application>Microsoft Macintosh PowerPoint</Application>
  <PresentationFormat>A4 (210 x 297 mm)</PresentationFormat>
  <Paragraphs>61</Paragraphs>
  <Slides>14</Slides>
  <Notes>0</Notes>
  <HiddenSlides>0</HiddenSlides>
  <MMClips>7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14</vt:i4>
      </vt:variant>
    </vt:vector>
  </HeadingPairs>
  <TitlesOfParts>
    <vt:vector size="18" baseType="lpstr">
      <vt:lpstr>Arial</vt:lpstr>
      <vt:lpstr>Calibri</vt:lpstr>
      <vt:lpstr>webbelliscup</vt:lpstr>
      <vt:lpstr>Tema de Office</vt:lpstr>
      <vt:lpstr>Presentación de PowerPoint</vt:lpstr>
      <vt:lpstr>50:22</vt:lpstr>
      <vt:lpstr>Presentación de PowerPoint</vt:lpstr>
      <vt:lpstr> 50:22 PREGUNTAS FRECUENTES </vt:lpstr>
      <vt:lpstr>Presentación de PowerPoint</vt:lpstr>
      <vt:lpstr>DROP DE INGOAL PREGUNTAS FRECUENTES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mac</dc:creator>
  <cp:lastModifiedBy>Matias Fresia</cp:lastModifiedBy>
  <cp:revision>53</cp:revision>
  <cp:lastPrinted>2018-09-24T21:22:13Z</cp:lastPrinted>
  <dcterms:created xsi:type="dcterms:W3CDTF">2018-08-24T13:23:00Z</dcterms:created>
  <dcterms:modified xsi:type="dcterms:W3CDTF">2022-02-09T14:24:19Z</dcterms:modified>
</cp:coreProperties>
</file>